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8"/>
  </p:notesMasterIdLst>
  <p:sldIdLst>
    <p:sldId id="261" r:id="rId5"/>
    <p:sldId id="264" r:id="rId6"/>
    <p:sldId id="262"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15" d="100"/>
          <a:sy n="115" d="100"/>
        </p:scale>
        <p:origin x="31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10/11/2024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10/11/2024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10/11/2024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10/11/2024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10/11/2024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10/11/2024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10/11/2024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10/11/2024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2"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p:spPr>
        <p:txBody>
          <a:bodyPr>
            <a:normAutofit/>
          </a:bodyPr>
          <a:lstStyle/>
          <a:p>
            <a:pPr algn="ctr"/>
            <a:r>
              <a:rPr lang="en-US" dirty="0"/>
              <a:t>P&amp;L 2024 Jan-Sep</a:t>
            </a:r>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p:spPr>
        <p:txBody>
          <a:bodyPr>
            <a:normAutofit/>
          </a:bodyPr>
          <a:lstStyle/>
          <a:p>
            <a:pPr algn="ctr"/>
            <a:r>
              <a:rPr lang="en-US" dirty="0"/>
              <a:t>K1 Technology</a:t>
            </a:r>
          </a:p>
          <a:p>
            <a:pPr algn="ctr"/>
            <a:r>
              <a:rPr lang="en-US" dirty="0"/>
              <a:t>Presented By Edgar Borja. Oct-11-2024</a:t>
            </a:r>
          </a:p>
        </p:txBody>
      </p:sp>
      <p:pic>
        <p:nvPicPr>
          <p:cNvPr id="6" name="Picture 5">
            <a:extLst>
              <a:ext uri="{FF2B5EF4-FFF2-40B4-BE49-F238E27FC236}">
                <a16:creationId xmlns:a16="http://schemas.microsoft.com/office/drawing/2014/main" id="{564C1E16-4EB7-B289-5367-854B77A6D7BD}"/>
              </a:ext>
            </a:extLst>
          </p:cNvPr>
          <p:cNvPicPr>
            <a:picLocks noChangeAspect="1"/>
          </p:cNvPicPr>
          <p:nvPr/>
        </p:nvPicPr>
        <p:blipFill>
          <a:blip r:embed="rId5"/>
          <a:stretch>
            <a:fillRect/>
          </a:stretch>
        </p:blipFill>
        <p:spPr>
          <a:xfrm>
            <a:off x="5195536" y="218034"/>
            <a:ext cx="1797312" cy="1799142"/>
          </a:xfrm>
          <a:prstGeom prst="rect">
            <a:avLst/>
          </a:prstGeom>
        </p:spPr>
      </p:pic>
    </p:spTree>
    <p:extLst>
      <p:ext uri="{BB962C8B-B14F-4D97-AF65-F5344CB8AC3E}">
        <p14:creationId xmlns:p14="http://schemas.microsoft.com/office/powerpoint/2010/main" val="1337192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061-6B0F-2D3D-6F44-6D13D3DF51F3}"/>
              </a:ext>
            </a:extLst>
          </p:cNvPr>
          <p:cNvSpPr txBox="1">
            <a:spLocks/>
          </p:cNvSpPr>
          <p:nvPr/>
        </p:nvSpPr>
        <p:spPr>
          <a:xfrm>
            <a:off x="1615601" y="636814"/>
            <a:ext cx="8998860" cy="1140094"/>
          </a:xfrm>
          <a:prstGeom prst="rect">
            <a:avLst/>
          </a:prstGeom>
        </p:spPr>
        <p:txBody>
          <a:bodyP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3200" dirty="0"/>
              <a:t>2024 Summary </a:t>
            </a:r>
          </a:p>
        </p:txBody>
      </p:sp>
      <p:sp>
        <p:nvSpPr>
          <p:cNvPr id="3" name="Content Placeholder 2">
            <a:extLst>
              <a:ext uri="{FF2B5EF4-FFF2-40B4-BE49-F238E27FC236}">
                <a16:creationId xmlns:a16="http://schemas.microsoft.com/office/drawing/2014/main" id="{86C900A4-2779-849E-9E00-118E592F7862}"/>
              </a:ext>
            </a:extLst>
          </p:cNvPr>
          <p:cNvSpPr txBox="1">
            <a:spLocks/>
          </p:cNvSpPr>
          <p:nvPr/>
        </p:nvSpPr>
        <p:spPr>
          <a:xfrm>
            <a:off x="1461408" y="1586822"/>
            <a:ext cx="9217478" cy="4511900"/>
          </a:xfrm>
          <a:prstGeom prst="rect">
            <a:avLst/>
          </a:prstGeom>
        </p:spPr>
        <p:txBody>
          <a:bodyPr>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1800" b="1" dirty="0"/>
              <a:t>Q1</a:t>
            </a:r>
            <a:r>
              <a:rPr lang="en-US" sz="1800" dirty="0"/>
              <a:t>: We invested in facilities and equipment. Early sales were promising, but product refinements were necessary to address reported issues.</a:t>
            </a:r>
          </a:p>
          <a:p>
            <a:r>
              <a:rPr lang="en-US" sz="1800" b="1" dirty="0"/>
              <a:t>Q2</a:t>
            </a:r>
            <a:r>
              <a:rPr lang="en-US" sz="1800" dirty="0"/>
              <a:t>: Focused on R&amp;D to enhance the product. We completed a full software rebuild and updated the hardware, significantly improving QR code reading. We will offer the new software to all past customers at no cost.</a:t>
            </a:r>
          </a:p>
          <a:p>
            <a:r>
              <a:rPr lang="en-US" sz="1800" b="1" dirty="0"/>
              <a:t>Q3</a:t>
            </a:r>
            <a:r>
              <a:rPr lang="en-US" sz="1800" dirty="0"/>
              <a:t>: Launched the updated machines, receiving positive market feedback. In September, we secured our largest single order to date, with 10 units sold to a customer in South Africa.</a:t>
            </a:r>
          </a:p>
          <a:p>
            <a:r>
              <a:rPr lang="en-US" sz="1800" b="1" dirty="0"/>
              <a:t>Q4</a:t>
            </a:r>
            <a:r>
              <a:rPr lang="en-US" sz="1800" dirty="0"/>
              <a:t>: Currently working on securing an order from El Salvador’s National Bank (Banco </a:t>
            </a:r>
            <a:r>
              <a:rPr lang="en-US" sz="1800" dirty="0" err="1"/>
              <a:t>Hipotecario</a:t>
            </a:r>
            <a:r>
              <a:rPr lang="en-US" sz="1800" dirty="0"/>
              <a:t>), which could pave the way for collaborations with other regional banks. Participation in the Adopting Bitcoin Conference is expected to further drive sales. Our focus has now shifted to Sales and Marketing. </a:t>
            </a:r>
          </a:p>
          <a:p>
            <a:r>
              <a:rPr lang="en-US" sz="1800" dirty="0"/>
              <a:t>Our seed round successfully closed with $150k from FGW, alongside an additional $110k from a returning customer eager to invest. This funding secures our operations through 2025.</a:t>
            </a:r>
          </a:p>
        </p:txBody>
      </p:sp>
    </p:spTree>
    <p:extLst>
      <p:ext uri="{BB962C8B-B14F-4D97-AF65-F5344CB8AC3E}">
        <p14:creationId xmlns:p14="http://schemas.microsoft.com/office/powerpoint/2010/main" val="1949209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mt="30000"/>
          </a:blip>
          <a:srcRect l="17220" r="9210" b="-1"/>
          <a:stretch/>
        </p:blipFill>
        <p:spPr>
          <a:xfrm>
            <a:off x="-5597" y="10"/>
            <a:ext cx="12197597"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81050" y="208359"/>
            <a:ext cx="10339387" cy="912814"/>
          </a:xfrm>
        </p:spPr>
        <p:txBody>
          <a:bodyPr>
            <a:normAutofit/>
          </a:bodyPr>
          <a:lstStyle/>
          <a:p>
            <a:pPr algn="ctr"/>
            <a:r>
              <a:rPr lang="en-US" sz="3200" dirty="0"/>
              <a:t>2024 P&amp;L (preliminary) </a:t>
            </a:r>
          </a:p>
        </p:txBody>
      </p:sp>
      <p:pic>
        <p:nvPicPr>
          <p:cNvPr id="6" name="Picture 5">
            <a:extLst>
              <a:ext uri="{FF2B5EF4-FFF2-40B4-BE49-F238E27FC236}">
                <a16:creationId xmlns:a16="http://schemas.microsoft.com/office/drawing/2014/main" id="{1907E9CB-D69C-6F0F-3DBB-A2C51D6D49F1}"/>
              </a:ext>
            </a:extLst>
          </p:cNvPr>
          <p:cNvPicPr>
            <a:picLocks noChangeAspect="1"/>
          </p:cNvPicPr>
          <p:nvPr/>
        </p:nvPicPr>
        <p:blipFill>
          <a:blip r:embed="rId5"/>
          <a:stretch>
            <a:fillRect/>
          </a:stretch>
        </p:blipFill>
        <p:spPr>
          <a:xfrm>
            <a:off x="671512" y="1111056"/>
            <a:ext cx="10325099" cy="5594544"/>
          </a:xfrm>
          <a:prstGeom prst="rect">
            <a:avLst/>
          </a:prstGeom>
        </p:spPr>
      </p:pic>
      <p:sp>
        <p:nvSpPr>
          <p:cNvPr id="8" name="Arrow: Curved Up 7">
            <a:extLst>
              <a:ext uri="{FF2B5EF4-FFF2-40B4-BE49-F238E27FC236}">
                <a16:creationId xmlns:a16="http://schemas.microsoft.com/office/drawing/2014/main" id="{DCA5E9D8-2996-8617-0B05-420D9132F792}"/>
              </a:ext>
            </a:extLst>
          </p:cNvPr>
          <p:cNvSpPr/>
          <p:nvPr/>
        </p:nvSpPr>
        <p:spPr>
          <a:xfrm>
            <a:off x="4163551" y="4315618"/>
            <a:ext cx="5728594" cy="1243013"/>
          </a:xfrm>
          <a:prstGeom prst="curvedUp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48493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41CBB0-BAA0-4983-8F2B-E10AF3358DA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3.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Circuit design</Template>
  <TotalTime>26</TotalTime>
  <Words>208</Words>
  <Application>Microsoft Office PowerPoint</Application>
  <PresentationFormat>Widescreen</PresentationFormat>
  <Paragraphs>10</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Tw Cen MT</vt:lpstr>
      <vt:lpstr>Circuit</vt:lpstr>
      <vt:lpstr>P&amp;L 2024 Jan-Sep</vt:lpstr>
      <vt:lpstr>PowerPoint Presentation</vt:lpstr>
      <vt:lpstr>2024 P&amp;L (preliminary) </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P&amp;L 2024 Jan-Sep</dc:title>
  <dc:creator>Edgar Borja</dc:creator>
  <cp:lastModifiedBy>Edgar Borja</cp:lastModifiedBy>
  <cp:revision>5</cp:revision>
  <dcterms:created xsi:type="dcterms:W3CDTF">2024-10-11T17:57:27Z</dcterms:created>
  <dcterms:modified xsi:type="dcterms:W3CDTF">2024-10-11T18:24:24Z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